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66" r:id="rId3"/>
    <p:sldId id="311" r:id="rId4"/>
    <p:sldId id="257" r:id="rId5"/>
    <p:sldId id="267" r:id="rId6"/>
    <p:sldId id="312" r:id="rId7"/>
    <p:sldId id="280" r:id="rId8"/>
    <p:sldId id="279" r:id="rId9"/>
    <p:sldId id="282" r:id="rId10"/>
    <p:sldId id="272" r:id="rId11"/>
    <p:sldId id="314" r:id="rId12"/>
    <p:sldId id="315" r:id="rId13"/>
    <p:sldId id="316" r:id="rId14"/>
    <p:sldId id="313" r:id="rId15"/>
    <p:sldId id="317" r:id="rId16"/>
    <p:sldId id="273" r:id="rId17"/>
    <p:sldId id="261" r:id="rId18"/>
    <p:sldId id="275" r:id="rId19"/>
    <p:sldId id="276" r:id="rId20"/>
    <p:sldId id="277" r:id="rId21"/>
    <p:sldId id="289" r:id="rId22"/>
    <p:sldId id="300" r:id="rId23"/>
    <p:sldId id="299" r:id="rId24"/>
    <p:sldId id="308" r:id="rId25"/>
    <p:sldId id="301" r:id="rId26"/>
    <p:sldId id="265" r:id="rId27"/>
    <p:sldId id="305" r:id="rId28"/>
    <p:sldId id="298" r:id="rId29"/>
    <p:sldId id="309" r:id="rId30"/>
    <p:sldId id="304" r:id="rId31"/>
    <p:sldId id="26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BDA0A-F61F-479F-8033-FA99F05A8B9E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457C4-B4AB-4BEA-84A2-47F0F0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57C4-B4AB-4BEA-84A2-47F0F08C7A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57C4-B4AB-4BEA-84A2-47F0F08C7AE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855A-8611-42F8-8BD3-81966CC0FC1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57C4-B4AB-4BEA-84A2-47F0F08C7AE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57C4-B4AB-4BEA-84A2-47F0F08C7AE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57C4-B4AB-4BEA-84A2-47F0F08C7AE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83BDB-3CB5-4DCE-B19E-5B8AB9A614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B7273-F6EE-48A8-8CDE-8516576978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A51B0-5404-49EB-8C7D-AF3014E29B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C9BFDE-F1B8-4988-8970-ED8BAC7753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505D3-939B-4A84-B7A0-65A30F3731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C9DD6-D233-4E2C-8124-590D63A5AA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B5D28-5C64-409D-BC3B-BD197DFFF2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BAC2C-86F4-4F54-B4ED-3EEC54AB22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9EBE-5571-432A-917A-8322CB9779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BB15-9F6E-4ACA-B210-0D5AC85768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CF0ED-11FF-4112-9504-D0F25870FE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2D181-225B-46AB-A19A-1E8E5D153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D6153-1225-45AF-9C5B-2397D25435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pedsovet.su/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9552" y="548680"/>
            <a:ext cx="70567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Методические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рекомендации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«Планирование воспитательной работы в классе»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340768"/>
            <a:ext cx="1010419" cy="2211338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5025" y="6381328"/>
            <a:ext cx="3228975" cy="332656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332656"/>
          <a:ext cx="8496945" cy="5832653"/>
        </p:xfrm>
        <a:graphic>
          <a:graphicData uri="http://schemas.openxmlformats.org/drawingml/2006/table">
            <a:tbl>
              <a:tblPr/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349313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Модуль</a:t>
                      </a:r>
                      <a:endParaRPr lang="ru-RU" sz="800" dirty="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Сентябрь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1­я неделя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2­я неделя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3­я неделя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4­я неделя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5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Классное руководство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5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Курсы внеурочной деятельности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3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Школьный урок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3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Работа с родителями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5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Ключевые общешкольные дела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5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Экскурсии, экспедиции, походы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3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Школьные медиа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3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Профориентация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3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Самоуправление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8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Организация предметно-эстетической среды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3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extBookC"/>
                        </a:rPr>
                        <a:t>ДОО</a:t>
                      </a:r>
                      <a:endParaRPr lang="ru-RU" sz="800">
                        <a:solidFill>
                          <a:srgbClr val="000000"/>
                        </a:solidFill>
                        <a:latin typeface="TextBookC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extBookC"/>
                      </a:endParaRPr>
                    </a:p>
                  </a:txBody>
                  <a:tcPr marL="31820" marR="31820" marT="47451" marB="47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3581" y="0"/>
            <a:ext cx="1010419" cy="2211338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5025" y="6381328"/>
            <a:ext cx="3228975" cy="332656"/>
          </a:xfrm>
          <a:prstGeom prst="rect">
            <a:avLst/>
          </a:prstGeom>
          <a:noFill/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187624" y="404664"/>
            <a:ext cx="61903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План профилактических мероприятий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с обучающимися ______ класса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на 2021-2022 учебный 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4" y="1628800"/>
          <a:ext cx="7632848" cy="4608511"/>
        </p:xfrm>
        <a:graphic>
          <a:graphicData uri="http://schemas.openxmlformats.org/drawingml/2006/table">
            <a:tbl>
              <a:tblPr/>
              <a:tblGrid>
                <a:gridCol w="2859000"/>
                <a:gridCol w="4773848"/>
              </a:tblGrid>
              <a:tr h="338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Форма и название мероприятия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7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Профилактика безнадзорности, правонарушений и преступлений среди несовершеннолетних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сентябрь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Профилактика употребления ПАВ, пропаганда ЗОЖ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7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Профилактика жестокого обращения с детьми. Предупреждение признаков суицидального поведения у подростков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2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Профилактика проявлений терроризма и экстремизма 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2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Формирование культуры безопасной жизнедеятельности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3581" y="0"/>
            <a:ext cx="1010419" cy="2211338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5025" y="6381328"/>
            <a:ext cx="3228975" cy="332656"/>
          </a:xfrm>
          <a:prstGeom prst="rect">
            <a:avLst/>
          </a:prstGeom>
          <a:noFill/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План занятий по изучению мер пожарной безопасности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с обучающимися ______ класса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на 2021-2022 учебный 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1700812"/>
          <a:ext cx="7776864" cy="4608508"/>
        </p:xfrm>
        <a:graphic>
          <a:graphicData uri="http://schemas.openxmlformats.org/drawingml/2006/table">
            <a:tbl>
              <a:tblPr/>
              <a:tblGrid>
                <a:gridCol w="1068837"/>
                <a:gridCol w="6708027"/>
              </a:tblGrid>
              <a:tr h="722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Формы работы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340768"/>
            <a:ext cx="1010419" cy="2211338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5025" y="6381328"/>
            <a:ext cx="3228975" cy="332656"/>
          </a:xfrm>
          <a:prstGeom prst="rect">
            <a:avLst/>
          </a:prstGeom>
          <a:noFill/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683568" y="332656"/>
            <a:ext cx="75368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План мероприятий по профилактике детского дорожно-транспортного травматизма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с обучающимися ______ класса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на 2021-2022 учебный 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1700812"/>
          <a:ext cx="7776864" cy="4608508"/>
        </p:xfrm>
        <a:graphic>
          <a:graphicData uri="http://schemas.openxmlformats.org/drawingml/2006/table">
            <a:tbl>
              <a:tblPr/>
              <a:tblGrid>
                <a:gridCol w="1068837"/>
                <a:gridCol w="6708027"/>
              </a:tblGrid>
              <a:tr h="722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Формы работы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70" marR="44470" marT="44470" marB="444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Список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обучающихся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340768"/>
            <a:ext cx="1010419" cy="2211338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5025" y="6381328"/>
            <a:ext cx="3228975" cy="332656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83568" y="3103787"/>
          <a:ext cx="6936432" cy="2269429"/>
        </p:xfrm>
        <a:graphic>
          <a:graphicData uri="http://schemas.openxmlformats.org/drawingml/2006/table">
            <a:tbl>
              <a:tblPr/>
              <a:tblGrid>
                <a:gridCol w="374563"/>
                <a:gridCol w="2286659"/>
                <a:gridCol w="596215"/>
                <a:gridCol w="1094229"/>
                <a:gridCol w="2584766"/>
              </a:tblGrid>
              <a:tr h="1365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3" marR="6660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Ф.И. учащегося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3" marR="6660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3" marR="6660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Дата рождения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3" marR="6660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3" marR="6660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3" marR="6660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603" marR="6660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03" marR="6660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603" marR="6660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603" marR="6660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Социально-педагогическая характеристика класса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6372225"/>
            <a:ext cx="3228975" cy="485775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9525" y="1844824"/>
            <a:ext cx="1514475" cy="3219450"/>
          </a:xfrm>
          <a:prstGeom prst="rect">
            <a:avLst/>
          </a:prstGeom>
          <a:noFill/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95536" y="2204864"/>
            <a:ext cx="7848872" cy="388843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 smtClean="0"/>
              <a:t>Социально</a:t>
            </a:r>
            <a:r>
              <a:rPr lang="ru-RU" sz="2400" i="1" dirty="0" smtClean="0"/>
              <a:t>-педагогическая </a:t>
            </a:r>
            <a:r>
              <a:rPr lang="ru-RU" sz="2400" i="1" dirty="0" smtClean="0"/>
              <a:t>характеристика класса: педагогу необходимо увидеть ситуацию в классе с точки зрения здоровья, характера отношений, успеваемости, занятости детей, их отношений с родителями и т.д.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паспорт класса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6372225"/>
            <a:ext cx="3228975" cy="485775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9525" y="1844824"/>
            <a:ext cx="1514475" cy="3219450"/>
          </a:xfrm>
          <a:prstGeom prst="rect">
            <a:avLst/>
          </a:prstGeom>
          <a:noFill/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83568" y="2420888"/>
            <a:ext cx="6912768" cy="368079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 smtClean="0"/>
              <a:t>Классный руководитель может получить помощь у социального педагога школы. Социальный паспорт позволит сложить представление об обстоятельствах жизни детей класса. Я представляю один из вариантов социального паспорта, он может включать и другие графы.</a:t>
            </a:r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Социальный паспорт класса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6237312"/>
            <a:ext cx="3372991" cy="485775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124744"/>
            <a:ext cx="1115616" cy="2211338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7" y="3179015"/>
          <a:ext cx="8352926" cy="2698257"/>
        </p:xfrm>
        <a:graphic>
          <a:graphicData uri="http://schemas.openxmlformats.org/drawingml/2006/table">
            <a:tbl>
              <a:tblPr/>
              <a:tblGrid>
                <a:gridCol w="372184"/>
                <a:gridCol w="1081744"/>
                <a:gridCol w="804780"/>
                <a:gridCol w="1596764"/>
                <a:gridCol w="1159560"/>
                <a:gridCol w="1378673"/>
                <a:gridCol w="1152393"/>
                <a:gridCol w="806828"/>
              </a:tblGrid>
              <a:tr h="2128771">
                <a:tc>
                  <a:txBody>
                    <a:bodyPr/>
                    <a:lstStyle/>
                    <a:p>
                      <a:pPr indent="-3683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№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Ф.И.О.(ребенка)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Число, месяц, год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рождения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Ф.И.О.(родителей)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Образование родителей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Место работы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родителей, должность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Домашний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адрес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Занятость детей во внеурочное время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33375" algn="l"/>
                        </a:tabLs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Индивидуальная работа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обучающимися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124744"/>
            <a:ext cx="1115616" cy="2211338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1628800"/>
          <a:ext cx="8352928" cy="4582735"/>
        </p:xfrm>
        <a:graphic>
          <a:graphicData uri="http://schemas.openxmlformats.org/drawingml/2006/table">
            <a:tbl>
              <a:tblPr/>
              <a:tblGrid>
                <a:gridCol w="1748389"/>
                <a:gridCol w="1228259"/>
                <a:gridCol w="5376280"/>
              </a:tblGrid>
              <a:tr h="121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Направление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Формы реализации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3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Индивидуальная работа с учащимися класса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111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865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Индивидуальная работа с учащимися по отношению к учебе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Группа учащихся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Формы реализации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Сильные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Способные, но нетрудолюбивые или неусидчивые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7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Неспособные, но старающиеся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Нежелающие учиться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35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9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Индивидуальная работа с учащимися по отношению к общественной жизни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8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Очень активные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3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Пассивные, нежелающие принимать участие в общественной жизни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352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124744"/>
            <a:ext cx="1115616" cy="2211338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11560" y="465638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Журнал учёта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индивидуальной работы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классного руководителя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с обучающимися ____  класса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55576" y="3501008"/>
          <a:ext cx="7848871" cy="822960"/>
        </p:xfrm>
        <a:graphic>
          <a:graphicData uri="http://schemas.openxmlformats.org/drawingml/2006/table">
            <a:tbl>
              <a:tblPr/>
              <a:tblGrid>
                <a:gridCol w="830220"/>
                <a:gridCol w="1148719"/>
                <a:gridCol w="1864810"/>
                <a:gridCol w="2150928"/>
                <a:gridCol w="1854194"/>
              </a:tblGrid>
              <a:tr h="217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Дата проведения</a:t>
                      </a:r>
                      <a:endParaRPr lang="ru-RU" sz="18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Участники </a:t>
                      </a:r>
                      <a:endParaRPr lang="ru-RU" sz="18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Тема занятия/беседы</a:t>
                      </a:r>
                      <a:endParaRPr lang="ru-RU" sz="18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Примечания </a:t>
                      </a:r>
                      <a:endParaRPr lang="ru-RU" sz="18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Подпись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Для презентаций\школа\г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304800"/>
            <a:ext cx="9448800" cy="7982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 как садовник.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Он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в силах изменить породу дерева, но он 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может и должен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улучшать плоды своего сада.  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Азаров Ю.П.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13" descr="учител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621016" y="457200"/>
            <a:ext cx="2522984" cy="6400800"/>
          </a:xfrm>
          <a:prstGeom prst="rect">
            <a:avLst/>
          </a:prstGeom>
          <a:noFill/>
        </p:spPr>
      </p:pic>
      <p:pic>
        <p:nvPicPr>
          <p:cNvPr id="9" name="Picture 2" descr="http://static.ozone.ru/multimedia/books_covers/10114493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65631">
            <a:off x="291012" y="3148451"/>
            <a:ext cx="2448272" cy="3356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HeroicExtreme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13" descr="успех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4"/>
          <a:stretch>
            <a:fillRect/>
          </a:stretch>
        </p:blipFill>
        <p:spPr bwMode="auto">
          <a:xfrm>
            <a:off x="5148064" y="3645024"/>
            <a:ext cx="1620490" cy="2456830"/>
          </a:xfrm>
          <a:prstGeom prst="rect">
            <a:avLst/>
          </a:prstGeom>
          <a:noFill/>
        </p:spPr>
      </p:pic>
      <p:pic>
        <p:nvPicPr>
          <p:cNvPr id="11" name="Picture 2" descr="D:\К Презентациям\Школа\школьники\Ученики\Ученики\3nomj6pvj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356992"/>
            <a:ext cx="1296144" cy="26800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Стрелка вниз 20"/>
          <p:cNvSpPr/>
          <p:nvPr/>
        </p:nvSpPr>
        <p:spPr>
          <a:xfrm rot="20467762">
            <a:off x="3200328" y="342182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005350">
            <a:off x="5678860" y="3376777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/>
          <p:nvPr/>
        </p:nvPicPr>
        <p:blipFill>
          <a:blip r:embed="rId4" cstate="print"/>
          <a:srcRect l="15714" r="14217" b="12251"/>
          <a:stretch>
            <a:fillRect/>
          </a:stretch>
        </p:blipFill>
        <p:spPr bwMode="auto">
          <a:xfrm>
            <a:off x="395536" y="188640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624" y="2276872"/>
          <a:ext cx="7224464" cy="2603346"/>
        </p:xfrm>
        <a:graphic>
          <a:graphicData uri="http://schemas.openxmlformats.org/drawingml/2006/table">
            <a:tbl>
              <a:tblPr/>
              <a:tblGrid>
                <a:gridCol w="351972"/>
                <a:gridCol w="1222127"/>
                <a:gridCol w="1812509"/>
                <a:gridCol w="2025347"/>
                <a:gridCol w="1812509"/>
              </a:tblGrid>
              <a:tr h="867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Тематика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Цель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Вопросы для обсуждения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Примечания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91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91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91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91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25269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b="1" dirty="0" smtClean="0"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аздел «Работа с родителями»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 осуществляется по следующим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Перспективный план родительских собраний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5589240"/>
          <a:ext cx="7848872" cy="487680"/>
        </p:xfrm>
        <a:graphic>
          <a:graphicData uri="http://schemas.openxmlformats.org/drawingml/2006/table">
            <a:tbl>
              <a:tblPr/>
              <a:tblGrid>
                <a:gridCol w="1322581"/>
                <a:gridCol w="1770463"/>
                <a:gridCol w="2212883"/>
                <a:gridCol w="1547303"/>
                <a:gridCol w="995642"/>
              </a:tblGrid>
              <a:tr h="348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Noto Sans CJK SC Regular"/>
                          <a:cs typeface="FreeSans"/>
                        </a:rPr>
                        <a:t>Дата проведения</a:t>
                      </a:r>
                      <a:endParaRPr lang="ru-RU" sz="1600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Noto Sans CJK SC Regular"/>
                          <a:cs typeface="FreeSans"/>
                        </a:rPr>
                        <a:t>Тема беседы или консультации</a:t>
                      </a:r>
                      <a:endParaRPr lang="ru-RU" sz="1600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Noto Sans CJK SC Regular"/>
                          <a:cs typeface="FreeSans"/>
                        </a:rPr>
                        <a:t>Участники беседы / консультации</a:t>
                      </a:r>
                      <a:endParaRPr lang="ru-RU" sz="1600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Noto Sans CJK SC Regular"/>
                          <a:cs typeface="FreeSans"/>
                        </a:rPr>
                        <a:t>Примечания / результат</a:t>
                      </a:r>
                      <a:endParaRPr lang="ru-RU" sz="1600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Noto Sans CJK SC Regular"/>
                          <a:cs typeface="FreeSans"/>
                        </a:rPr>
                        <a:t>Подпись</a:t>
                      </a:r>
                      <a:endParaRPr lang="ru-RU" sz="1600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051720" y="5013176"/>
            <a:ext cx="5672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</a:rPr>
              <a:t>Индивидуальные беседы и консультации с родителями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5025" y="6237312"/>
            <a:ext cx="3228975" cy="485775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3068960"/>
            <a:ext cx="1514475" cy="3219450"/>
          </a:xfrm>
          <a:prstGeom prst="rect">
            <a:avLst/>
          </a:prstGeom>
          <a:noFill/>
        </p:spPr>
      </p:pic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323528" y="0"/>
            <a:ext cx="8496943" cy="182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Изучение состояния и эффективности воспитательного процесса в классе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1560" y="1916832"/>
            <a:ext cx="7056784" cy="377975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i="1" dirty="0" smtClean="0"/>
          </a:p>
          <a:p>
            <a:r>
              <a:rPr lang="ru-RU" sz="2400" i="1" dirty="0" smtClean="0"/>
              <a:t>В этой части </a:t>
            </a:r>
            <a:r>
              <a:rPr lang="ru-RU" sz="2400" i="1" dirty="0" smtClean="0"/>
              <a:t>представлены </a:t>
            </a:r>
            <a:r>
              <a:rPr lang="ru-RU" sz="2400" i="1" dirty="0" smtClean="0"/>
              <a:t>результаты </a:t>
            </a:r>
            <a:r>
              <a:rPr lang="ru-RU" sz="2400" i="1" dirty="0" smtClean="0"/>
              <a:t>диагностик, анкетирования, </a:t>
            </a:r>
            <a:r>
              <a:rPr lang="ru-RU" sz="2400" i="1" dirty="0" smtClean="0"/>
              <a:t>отзывов обучающихся и родителей, результаты педагогического наблюдения. Таким образом, формы заполнения этого раздела разрабатывает сам педагог удобным для него способом.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2" y="1052736"/>
          <a:ext cx="7440487" cy="1633260"/>
        </p:xfrm>
        <a:graphic>
          <a:graphicData uri="http://schemas.openxmlformats.org/drawingml/2006/table">
            <a:tbl>
              <a:tblPr/>
              <a:tblGrid>
                <a:gridCol w="2880319"/>
                <a:gridCol w="2232248"/>
                <a:gridCol w="2327920"/>
              </a:tblGrid>
              <a:tr h="340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Дата проведения</a:t>
                      </a:r>
                      <a:endParaRPr lang="ru-RU" sz="32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Цель проведения</a:t>
                      </a:r>
                      <a:endParaRPr lang="ru-RU" sz="32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Результат </a:t>
                      </a:r>
                      <a:endParaRPr lang="ru-RU" sz="32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719931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Приложения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581525"/>
            <a:ext cx="4897438" cy="93503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Важно отметить, что данная папка может дополняться самим педагогом. Он определяет, какие еще приложения необходимы.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</a:rPr>
              <a:t> 8. Приложения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2348880"/>
            <a:ext cx="8291264" cy="3777283"/>
          </a:xfrm>
        </p:spPr>
        <p:txBody>
          <a:bodyPr/>
          <a:lstStyle/>
          <a:p>
            <a:pPr>
              <a:lnSpc>
                <a:spcPct val="80000"/>
              </a:lnSpc>
              <a:buBlip>
                <a:blip r:embed="rId9"/>
              </a:buBlip>
            </a:pPr>
            <a:r>
              <a:rPr lang="ru-RU" sz="2800" dirty="0" smtClean="0"/>
              <a:t>8.1. Протоколы родительских собраний</a:t>
            </a:r>
          </a:p>
          <a:p>
            <a:pPr>
              <a:lnSpc>
                <a:spcPct val="80000"/>
              </a:lnSpc>
              <a:buBlip>
                <a:blip r:embed="rId9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Blip>
                <a:blip r:embed="rId9"/>
              </a:buBlip>
            </a:pPr>
            <a:r>
              <a:rPr lang="ru-RU" sz="2800" dirty="0" smtClean="0"/>
              <a:t>8.2. Листок учета посещений родительских собраний</a:t>
            </a:r>
          </a:p>
          <a:p>
            <a:pPr>
              <a:lnSpc>
                <a:spcPct val="80000"/>
              </a:lnSpc>
              <a:buBlip>
                <a:blip r:embed="rId9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Blip>
                <a:blip r:embed="rId9"/>
              </a:buBlip>
            </a:pPr>
            <a:r>
              <a:rPr lang="ru-RU" sz="2800" dirty="0" smtClean="0"/>
              <a:t>8.3. Справочная информация</a:t>
            </a:r>
          </a:p>
          <a:p>
            <a:pPr>
              <a:lnSpc>
                <a:spcPct val="80000"/>
              </a:lnSpc>
              <a:buBlip>
                <a:blip r:embed="rId9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Blip>
                <a:blip r:embed="rId9"/>
              </a:buBlip>
            </a:pPr>
            <a:r>
              <a:rPr lang="ru-RU" sz="2800" dirty="0" smtClean="0"/>
              <a:t>8.4. Результаты мониторинга 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www.playcast.ru/uploads/2015/08/30/148693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484783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копилка 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420888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разработки проведенных мероприятий содержатся в отдельной папке: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содержанию плана воспитательной работы: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132856"/>
            <a:ext cx="3228975" cy="341735"/>
          </a:xfrm>
          <a:prstGeom prst="rect">
            <a:avLst/>
          </a:prstGeom>
          <a:noFill/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4653136"/>
            <a:ext cx="1259632" cy="2204864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2348880"/>
            <a:ext cx="8291264" cy="3777283"/>
          </a:xfrm>
        </p:spPr>
        <p:txBody>
          <a:bodyPr/>
          <a:lstStyle/>
          <a:p>
            <a:r>
              <a:rPr lang="ru-RU" sz="2800" dirty="0" smtClean="0"/>
              <a:t>целенаправленность плана;</a:t>
            </a:r>
          </a:p>
          <a:p>
            <a:r>
              <a:rPr lang="ru-RU" sz="2800" dirty="0" smtClean="0"/>
              <a:t>учет возрастных особенностей учащихся, ведущих интересов в классном коллективе;</a:t>
            </a:r>
          </a:p>
          <a:p>
            <a:r>
              <a:rPr lang="ru-RU" sz="2800" dirty="0" smtClean="0"/>
              <a:t>преемственность, систематичность, последовательность запланированных дел;</a:t>
            </a:r>
          </a:p>
          <a:p>
            <a:r>
              <a:rPr lang="ru-RU" sz="2800" dirty="0" smtClean="0"/>
              <a:t>реальность;</a:t>
            </a:r>
          </a:p>
          <a:p>
            <a:r>
              <a:rPr lang="ru-RU" sz="2800" dirty="0" smtClean="0"/>
              <a:t>разнообразие форм и методов;</a:t>
            </a:r>
          </a:p>
          <a:p>
            <a:r>
              <a:rPr lang="ru-RU" sz="2800" dirty="0" smtClean="0"/>
              <a:t>творческий характер планирования.</a:t>
            </a:r>
          </a:p>
          <a:p>
            <a:pPr>
              <a:lnSpc>
                <a:spcPct val="80000"/>
              </a:lnSpc>
              <a:buNone/>
            </a:pPr>
            <a:endParaRPr lang="ru-RU" sz="2800" dirty="0"/>
          </a:p>
          <a:p>
            <a:pPr>
              <a:lnSpc>
                <a:spcPct val="80000"/>
              </a:lnSpc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User\Рабочий стол\Рисунок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980728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Классное руководство – это не должность, а образ жизни, состояние души.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www.playcast.ru/uploads/2015/08/30/148693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484783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титульный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лист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циклограмма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руководителя;</a:t>
            </a: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содержания и результатов воспитательной деятельности в классе за прошедший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год;</a:t>
            </a: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задачи воспитательной деятельности с классным коллективом на этот учебный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год;</a:t>
            </a: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календарный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воспитательной работы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мероприятий;</a:t>
            </a: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занятий по изучению мер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мероприятий по профилактике детского дорожно-транспортного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травматизма;</a:t>
            </a: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классного коллектива, которая включает следующие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сведения:</a:t>
            </a:r>
          </a:p>
          <a:p>
            <a:pPr marL="895350" lvl="0" indent="-34290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список класса;</a:t>
            </a:r>
          </a:p>
          <a:p>
            <a:pPr marL="895350" lvl="0" indent="-34290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социально-педагогическая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класса;</a:t>
            </a:r>
          </a:p>
          <a:p>
            <a:pPr marL="895350" lvl="0" indent="-34290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паспорт класса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индивидуальная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с обучающимися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«Журнал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учёта индивидуальной работы классного руководителя с обучающимися класса в 2021-2022 учебном году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lvl="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 классное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ученическое самоуправление (название, девиз, можно песню, структура классного ученического самоуправления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работа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родителями;</a:t>
            </a:r>
          </a:p>
          <a:p>
            <a:pPr marL="342900" lvl="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14. изучение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состояния и эффективности воспитатель­ного процесса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 descr="успех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4"/>
          <a:stretch>
            <a:fillRect/>
          </a:stretch>
        </p:blipFill>
        <p:spPr bwMode="auto">
          <a:xfrm>
            <a:off x="0" y="4948268"/>
            <a:ext cx="1259632" cy="1909732"/>
          </a:xfrm>
          <a:prstGeom prst="rect">
            <a:avLst/>
          </a:prstGeom>
          <a:noFill/>
        </p:spPr>
      </p:pic>
      <p:pic>
        <p:nvPicPr>
          <p:cNvPr id="11" name="Picture 2" descr="D:\К Презентациям\Школа\школьники\Ученики\Ученики\3nomj6pvj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551230"/>
            <a:ext cx="1115616" cy="23067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7199312" cy="1470025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581525"/>
            <a:ext cx="4897438" cy="935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1143000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  <a:latin typeface="Comic Sans MS" pitchFamily="66" charset="0"/>
              </a:rPr>
              <a:t>Источник</a:t>
            </a:r>
            <a:r>
              <a:rPr lang="ru-RU">
                <a:solidFill>
                  <a:schemeClr val="bg1"/>
                </a:solidFill>
              </a:rPr>
              <a:t> шаблона: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950" y="1916113"/>
            <a:ext cx="8507413" cy="35290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800" dirty="0"/>
              <a:t>Якушевская Юлия Сергеевна </a:t>
            </a:r>
          </a:p>
          <a:p>
            <a:pPr marL="609600" indent="-609600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800" dirty="0"/>
              <a:t>МОУ «Кадетская школа-интернат № 9» города Омска </a:t>
            </a:r>
          </a:p>
          <a:p>
            <a:pPr marL="609600" indent="-609600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800" dirty="0"/>
              <a:t> Учитель информатики</a:t>
            </a:r>
          </a:p>
          <a:p>
            <a:pPr marL="609600" indent="-609600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800" dirty="0"/>
              <a:t>Сайт конкурса </a:t>
            </a:r>
            <a:r>
              <a:rPr lang="ru-RU" sz="2800" dirty="0">
                <a:hlinkClick r:id="rId5"/>
              </a:rPr>
              <a:t>http://pedsovet.su</a:t>
            </a:r>
            <a:r>
              <a:rPr lang="ru-RU" sz="28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800" dirty="0"/>
              <a:t>При оформлении слайдов использовала векторный редактор </a:t>
            </a:r>
            <a:r>
              <a:rPr lang="en-US" sz="2800" dirty="0" err="1"/>
              <a:t>Xara</a:t>
            </a:r>
            <a:r>
              <a:rPr lang="en-US" sz="2800" dirty="0"/>
              <a:t> </a:t>
            </a:r>
            <a:r>
              <a:rPr lang="en-US" sz="2800" dirty="0" err="1"/>
              <a:t>Xtreme</a:t>
            </a:r>
            <a:r>
              <a:rPr lang="en-US" sz="2800" dirty="0"/>
              <a:t> Pro 5</a:t>
            </a:r>
            <a:r>
              <a:rPr lang="ru-RU" sz="2800" dirty="0"/>
              <a:t> и векторный клипарт.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800" dirty="0"/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«Средняя общеобразовательная школа №20»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«РАССМОТРЕНО»                            «СОГЛАСОВАНО»                           «УТВЕРЖДАЮ»                                                             на заседании ШМО                          Зам. директора по ВР                        Директор школы                                                           классных руководителей                     Нестерова Ю.И.                              Бессонова Н.П.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Протокол №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                  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_________________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«____»______ 20___г.     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«____»______ 20___г.        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«____»_______20___г.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ПЛАН  ВОСПИТАТЕЛЬНОЙ РАБОТЫ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В ____ КЛАССЕ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на 2021-2022 учебный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КЛАССНОГО РУКОВОДИТЕЛЯ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________________________________________________________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фамилия, имя, отчество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п. Красноярский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4" name="Picture 2" descr="https://fs.znanio.ru/d5af0e/cb/c5/2a18e7b56bb6fdd5657b232fa59fbec5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153"/>
            <a:ext cx="4716016" cy="68428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7199312" cy="1470025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содержания и результатов воспитательной деятельности в классе за прошедший год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5576" y="2348880"/>
            <a:ext cx="6840760" cy="345638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 smtClean="0"/>
              <a:t>Анализ воспитательной работы за предыдущий год может быть выполнен и оформлен удобным педагогу образом. Главное, чтобы анализ был сделан технологично, содержал характеристику имеющихся проблем и прогноз развития ситуации, так как именно на основе анализа осуществляется целеполагание.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5" name="Picture 3" descr="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8785225" cy="1656482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568952" cy="1440160"/>
          </a:xfrm>
        </p:spPr>
        <p:txBody>
          <a:bodyPr/>
          <a:lstStyle/>
          <a:p>
            <a:pPr lvl="0"/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педагогу необходимо сформулировать цель и задачи воспитательной работы с классом.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9" name="Picture 7" descr="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8680" name="Picture 8" descr="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093296"/>
            <a:ext cx="3228975" cy="485775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2121060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сфере обеспечения жизни и здоровья обучающихся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сфере обеспечения позитивных межличностных отношений между обучающимися и между обучающимися и учителями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сфере содействия освоению обучающимися образовательных программ ___________________________________________________________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 сфере воспитания патриотических чувств, формирования опыта гражданско-правового поведения, развития социальной компетентности обучающихся 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719931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Календарный план воспитательной работы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077072"/>
            <a:ext cx="5256584" cy="2304256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После того, как классный руководитель определил цель и задачи своей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работы,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ему предстоит составить непосредственно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календарный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план работы.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785225" cy="4608512"/>
          </a:xfrm>
          <a:prstGeom prst="rect">
            <a:avLst/>
          </a:prstGeom>
          <a:noFill/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309320"/>
            <a:ext cx="3228975" cy="341759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2348880"/>
            <a:ext cx="8496944" cy="377728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7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Blip>
                <a:blip r:embed="rId7"/>
              </a:buBlip>
            </a:pPr>
            <a:r>
              <a:rPr lang="ru-RU" sz="2800" dirty="0" smtClean="0"/>
              <a:t> </a:t>
            </a:r>
            <a:r>
              <a:rPr lang="ru-RU" sz="2800" dirty="0" smtClean="0"/>
              <a:t>План-сетка </a:t>
            </a:r>
            <a:r>
              <a:rPr lang="ru-RU" sz="2800" dirty="0" smtClean="0"/>
              <a:t>воспитательной работы классного руководителя  (по месяцам)</a:t>
            </a:r>
            <a:r>
              <a:rPr lang="ru-RU" sz="2800" i="1" dirty="0" smtClean="0"/>
              <a:t> </a:t>
            </a:r>
          </a:p>
          <a:p>
            <a:pPr>
              <a:lnSpc>
                <a:spcPct val="80000"/>
              </a:lnSpc>
              <a:buBlip>
                <a:blip r:embed="rId7"/>
              </a:buBlip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Постоянно изобретать новые формы работы кажется совершенно немыслимым. Но ведь хороший кулинар из одних и тех же ингредиентов может приготовить столько разных блюд, а модельер из старого платья сооружает новомодные вещи. Вот и классному руководителю можно научиться конструировать новые формы работы.</a:t>
            </a:r>
          </a:p>
          <a:p>
            <a:pPr>
              <a:lnSpc>
                <a:spcPct val="80000"/>
              </a:lnSpc>
              <a:buBlip>
                <a:blip r:embed="rId7"/>
              </a:buBlip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Главное, чтобы работа была в системе!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7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Blip>
                <a:blip r:embed="rId7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323529" y="404664"/>
            <a:ext cx="7632848" cy="17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9" descr="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0"/>
            <a:ext cx="1331640" cy="257752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1006</Words>
  <Application>Microsoft Office PowerPoint</Application>
  <PresentationFormat>Экран (4:3)</PresentationFormat>
  <Paragraphs>229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Анализ содержания и результатов воспитательной деятельности в классе за прошедший год </vt:lpstr>
      <vt:lpstr>Затем педагогу необходимо сформулировать цель и задачи воспитательной работы с классом.  </vt:lpstr>
      <vt:lpstr>Календарный план воспитательной работы</vt:lpstr>
      <vt:lpstr>  </vt:lpstr>
      <vt:lpstr>Слайд 10</vt:lpstr>
      <vt:lpstr>Слайд 11</vt:lpstr>
      <vt:lpstr>Слайд 12</vt:lpstr>
      <vt:lpstr>Слайд 13</vt:lpstr>
      <vt:lpstr> Список обучающихся </vt:lpstr>
      <vt:lpstr> Социально-педагогическая характеристика класса </vt:lpstr>
      <vt:lpstr>  Социальный паспорт класса </vt:lpstr>
      <vt:lpstr> Социальный паспорт класса </vt:lpstr>
      <vt:lpstr> Индивидуальная работа  с обучающимися </vt:lpstr>
      <vt:lpstr>Слайд 19</vt:lpstr>
      <vt:lpstr>Слайд 20</vt:lpstr>
      <vt:lpstr>Слайд 21</vt:lpstr>
      <vt:lpstr> </vt:lpstr>
      <vt:lpstr>Слайд 23</vt:lpstr>
      <vt:lpstr>Приложения </vt:lpstr>
      <vt:lpstr>  8. Приложения  </vt:lpstr>
      <vt:lpstr>Слайд 26</vt:lpstr>
      <vt:lpstr>   Требования к содержанию плана воспитательной работы:  </vt:lpstr>
      <vt:lpstr>Слайд 28</vt:lpstr>
      <vt:lpstr>Слайд 29</vt:lpstr>
      <vt:lpstr>Слайд 30</vt:lpstr>
      <vt:lpstr>Источник шаблона: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Панова Светлана Витальевна</dc:creator>
  <cp:lastModifiedBy>Юлия Ивановна</cp:lastModifiedBy>
  <cp:revision>52</cp:revision>
  <dcterms:created xsi:type="dcterms:W3CDTF">2011-07-01T08:50:04Z</dcterms:created>
  <dcterms:modified xsi:type="dcterms:W3CDTF">2021-09-22T09:47:20Z</dcterms:modified>
</cp:coreProperties>
</file>